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256" r:id="rId2"/>
    <p:sldId id="282" r:id="rId3"/>
    <p:sldId id="446" r:id="rId4"/>
    <p:sldId id="451" r:id="rId5"/>
    <p:sldId id="452" r:id="rId6"/>
    <p:sldId id="458" r:id="rId7"/>
    <p:sldId id="453" r:id="rId8"/>
    <p:sldId id="454" r:id="rId9"/>
    <p:sldId id="450" r:id="rId10"/>
    <p:sldId id="456" r:id="rId11"/>
    <p:sldId id="457" r:id="rId12"/>
    <p:sldId id="455" r:id="rId13"/>
    <p:sldId id="278" r:id="rId14"/>
    <p:sldId id="273" r:id="rId15"/>
    <p:sldId id="274" r:id="rId16"/>
    <p:sldId id="275" r:id="rId17"/>
    <p:sldId id="27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4660"/>
  </p:normalViewPr>
  <p:slideViewPr>
    <p:cSldViewPr>
      <p:cViewPr varScale="1">
        <p:scale>
          <a:sx n="87" d="100"/>
          <a:sy n="87" d="100"/>
        </p:scale>
        <p:origin x="-348"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Scalar multiplication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Scalar multiplication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Scalar multiplication</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Scalar multiplication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Scalar multiplication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Scalar multiplication</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Scalar multiplication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Scalar multiplication</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Scalar multiplication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Scalar multiplication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Scalar multiplication</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10.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wav"/><Relationship Id="rId9" Type="http://schemas.openxmlformats.org/officeDocument/2006/relationships/image" Target="../media/image11.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4.wav"/><Relationship Id="rId7" Type="http://schemas.openxmlformats.org/officeDocument/2006/relationships/image" Target="../media/image12.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wav"/><Relationship Id="rId9" Type="http://schemas.openxmlformats.org/officeDocument/2006/relationships/image" Target="../media/image13.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7.wmf"/><Relationship Id="rId3" Type="http://schemas.microsoft.com/office/2007/relationships/media" Target="../media/media5.wav"/><Relationship Id="rId7" Type="http://schemas.openxmlformats.org/officeDocument/2006/relationships/image" Target="../media/image14.wmf"/><Relationship Id="rId12" Type="http://schemas.openxmlformats.org/officeDocument/2006/relationships/oleObject" Target="../embeddings/oleObject8.bin"/><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16.wmf"/><Relationship Id="rId5" Type="http://schemas.openxmlformats.org/officeDocument/2006/relationships/slideLayout" Target="../slideLayouts/slideLayout2.xml"/><Relationship Id="rId10" Type="http://schemas.openxmlformats.org/officeDocument/2006/relationships/oleObject" Target="../embeddings/oleObject7.bin"/><Relationship Id="rId4" Type="http://schemas.openxmlformats.org/officeDocument/2006/relationships/audio" Target="../media/media5.wav"/><Relationship Id="rId9" Type="http://schemas.openxmlformats.org/officeDocument/2006/relationships/image" Target="../media/image15.wmf"/><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8.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0.bin"/><Relationship Id="rId3" Type="http://schemas.microsoft.com/office/2007/relationships/media" Target="../media/media7.wav"/><Relationship Id="rId7" Type="http://schemas.openxmlformats.org/officeDocument/2006/relationships/image" Target="../media/image19.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7.wav"/><Relationship Id="rId9" Type="http://schemas.openxmlformats.org/officeDocument/2006/relationships/image" Target="../media/image20.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2.bin"/><Relationship Id="rId3" Type="http://schemas.microsoft.com/office/2007/relationships/media" Target="../media/media8.wav"/><Relationship Id="rId7" Type="http://schemas.openxmlformats.org/officeDocument/2006/relationships/image" Target="../media/image21.wmf"/><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11.bin"/><Relationship Id="rId11" Type="http://schemas.openxmlformats.org/officeDocument/2006/relationships/image" Target="../media/image23.wmf"/><Relationship Id="rId5" Type="http://schemas.openxmlformats.org/officeDocument/2006/relationships/slideLayout" Target="../slideLayouts/slideLayout2.xml"/><Relationship Id="rId10" Type="http://schemas.openxmlformats.org/officeDocument/2006/relationships/oleObject" Target="../embeddings/oleObject13.bin"/><Relationship Id="rId4" Type="http://schemas.openxmlformats.org/officeDocument/2006/relationships/audio" Target="../media/media8.wav"/><Relationship Id="rId9" Type="http://schemas.openxmlformats.org/officeDocument/2006/relationships/image" Target="../media/image22.wmf"/></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2.3.1 Scalar multiplication</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7996"/>
    </mc:Choice>
    <mc:Fallback>
      <p:transition spd="slow" advTm="7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Similarly, if </a:t>
            </a:r>
            <a:r>
              <a:rPr lang="en-US" dirty="0" smtClean="0">
                <a:latin typeface="Times New Roman" panose="02020603050405020304" pitchFamily="18" charset="0"/>
              </a:rPr>
              <a:t>0 &lt; </a:t>
            </a:r>
            <a:r>
              <a:rPr lang="en-US" i="1" dirty="0" smtClean="0">
                <a:latin typeface="Symbol" panose="05050102010706020507" pitchFamily="18" charset="2"/>
              </a:rPr>
              <a:t>a</a:t>
            </a:r>
            <a:r>
              <a:rPr lang="en-US" dirty="0" smtClean="0">
                <a:latin typeface="Times New Roman" panose="02020603050405020304" pitchFamily="18" charset="0"/>
              </a:rPr>
              <a:t> &lt; 1</a:t>
            </a:r>
            <a:r>
              <a:rPr lang="en-US" dirty="0" smtClean="0"/>
              <a:t>,</a:t>
            </a:r>
          </a:p>
          <a:p>
            <a:pPr marL="0" indent="0">
              <a:buNone/>
            </a:pPr>
            <a:r>
              <a:rPr lang="en-US" dirty="0"/>
              <a:t>	</a:t>
            </a:r>
            <a:r>
              <a:rPr lang="en-US" dirty="0" smtClean="0"/>
              <a:t>we </a:t>
            </a:r>
            <a:r>
              <a:rPr lang="en-US" dirty="0"/>
              <a:t>may occasionally say </a:t>
            </a:r>
            <a:r>
              <a:rPr lang="en-US" i="1" dirty="0" smtClean="0">
                <a:latin typeface="Symbol" panose="05050102010706020507" pitchFamily="18" charset="2"/>
              </a:rPr>
              <a:t>a </a:t>
            </a:r>
            <a:r>
              <a:rPr lang="en-US" b="1" dirty="0" smtClean="0">
                <a:latin typeface="Times New Roman" panose="02020603050405020304" pitchFamily="18" charset="0"/>
              </a:rPr>
              <a:t>v</a:t>
            </a:r>
            <a:r>
              <a:rPr lang="en-US" dirty="0" smtClean="0"/>
              <a:t> </a:t>
            </a:r>
            <a:r>
              <a:rPr lang="en-US" i="1" dirty="0" smtClean="0"/>
              <a:t>attenuates </a:t>
            </a:r>
            <a:r>
              <a:rPr lang="en-US" dirty="0"/>
              <a:t>the vector </a:t>
            </a:r>
            <a:r>
              <a:rPr lang="en-US" b="1" dirty="0" smtClean="0">
                <a:latin typeface="Times New Roman" panose="02020603050405020304" pitchFamily="18" charset="0"/>
              </a:rPr>
              <a:t>v</a:t>
            </a:r>
          </a:p>
          <a:p>
            <a:pPr marL="0" indent="0">
              <a:buNone/>
            </a:pPr>
            <a:endParaRPr lang="en-US" b="1" dirty="0">
              <a:latin typeface="Times New Roman" panose="02020603050405020304" pitchFamily="18" charset="0"/>
            </a:endParaRPr>
          </a:p>
          <a:p>
            <a:pPr marL="0" indent="0">
              <a:buNone/>
            </a:pPr>
            <a:endParaRPr lang="en-US" b="1" dirty="0" smtClean="0">
              <a:latin typeface="Times New Roman" panose="02020603050405020304" pitchFamily="18" charset="0"/>
            </a:endParaRPr>
          </a:p>
          <a:p>
            <a:pPr marL="0" indent="0">
              <a:buNone/>
            </a:pPr>
            <a:endParaRPr lang="en-US" b="1" dirty="0">
              <a:latin typeface="Times New Roman" panose="02020603050405020304" pitchFamily="18" charset="0"/>
            </a:endParaRPr>
          </a:p>
          <a:p>
            <a:pPr marL="0" indent="0">
              <a:buNone/>
            </a:pPr>
            <a:endParaRPr lang="en-US" b="1" dirty="0" smtClean="0">
              <a:latin typeface="Times New Roman" panose="02020603050405020304" pitchFamily="18" charset="0"/>
            </a:endParaRPr>
          </a:p>
          <a:p>
            <a:pPr marL="0" indent="0">
              <a:buNone/>
            </a:pPr>
            <a:endParaRPr lang="en-US" b="1" dirty="0">
              <a:latin typeface="Times New Roman" panose="02020603050405020304" pitchFamily="18" charset="0"/>
            </a:endParaRPr>
          </a:p>
          <a:p>
            <a:pPr marL="0" indent="0">
              <a:buNone/>
            </a:pPr>
            <a:endParaRPr lang="en-US" b="1" dirty="0" smtClean="0">
              <a:latin typeface="Times New Roman" panose="02020603050405020304" pitchFamily="18" charset="0"/>
            </a:endParaRPr>
          </a:p>
          <a:p>
            <a:pPr marL="0" indent="0">
              <a:buNone/>
            </a:pPr>
            <a:endParaRPr lang="en-US" b="1" dirty="0">
              <a:latin typeface="Times New Roman" panose="02020603050405020304" pitchFamily="18" charset="0"/>
            </a:endParaRPr>
          </a:p>
          <a:p>
            <a:pPr marL="0" indent="0">
              <a:buNone/>
            </a:pPr>
            <a:endParaRPr lang="en-US" b="1" dirty="0" smtClean="0">
              <a:latin typeface="Times New Roman" panose="02020603050405020304" pitchFamily="18" charset="0"/>
            </a:endParaRPr>
          </a:p>
          <a:p>
            <a:endParaRPr lang="en-US" dirty="0" smtClean="0"/>
          </a:p>
          <a:p>
            <a:r>
              <a:rPr lang="en-US" dirty="0" smtClean="0"/>
              <a:t>Engineers </a:t>
            </a:r>
            <a:r>
              <a:rPr lang="en-US" dirty="0"/>
              <a:t>tend to want to amplify signals of importance,</a:t>
            </a:r>
          </a:p>
          <a:p>
            <a:pPr marL="0" indent="0">
              <a:buNone/>
            </a:pPr>
            <a:r>
              <a:rPr lang="en-US" dirty="0"/>
              <a:t>	while attenuating </a:t>
            </a:r>
            <a:r>
              <a:rPr lang="en-US" dirty="0" smtClean="0"/>
              <a:t>noise</a:t>
            </a:r>
            <a:endParaRPr lang="en-US" dirty="0"/>
          </a:p>
        </p:txBody>
      </p:sp>
      <p:sp>
        <p:nvSpPr>
          <p:cNvPr id="4" name="Footer Placeholder 3"/>
          <p:cNvSpPr>
            <a:spLocks noGrp="1"/>
          </p:cNvSpPr>
          <p:nvPr>
            <p:ph type="ftr" sz="quarter" idx="11"/>
          </p:nvPr>
        </p:nvSpPr>
        <p:spPr/>
        <p:txBody>
          <a:bodyPr/>
          <a:lstStyle/>
          <a:p>
            <a:r>
              <a:rPr lang="en-CA" smtClean="0"/>
              <a:t>Scalar multiplication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299460" y="2438400"/>
            <a:ext cx="3310134" cy="3310134"/>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6608489"/>
      </p:ext>
    </p:extLst>
  </p:cSld>
  <p:clrMapOvr>
    <a:masterClrMapping/>
  </p:clrMapOvr>
  <mc:AlternateContent xmlns:mc="http://schemas.openxmlformats.org/markup-compatibility/2006">
    <mc:Choice xmlns:p14="http://schemas.microsoft.com/office/powerpoint/2010/main" Requires="p14">
      <p:transition spd="slow" p14:dur="2000" advTm="42549"/>
    </mc:Choice>
    <mc:Fallback>
      <p:transition spd="slow" advTm="42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Occasionally, </a:t>
            </a:r>
            <a:r>
              <a:rPr lang="en-US" dirty="0"/>
              <a:t>if </a:t>
            </a:r>
            <a:r>
              <a:rPr lang="en-US" i="1" dirty="0" smtClean="0">
                <a:latin typeface="Symbol" panose="05050102010706020507" pitchFamily="18" charset="2"/>
              </a:rPr>
              <a:t>a</a:t>
            </a:r>
            <a:r>
              <a:rPr lang="en-US" dirty="0" smtClean="0">
                <a:latin typeface="Times New Roman" panose="02020603050405020304" pitchFamily="18" charset="0"/>
              </a:rPr>
              <a:t> = –1</a:t>
            </a:r>
            <a:r>
              <a:rPr lang="en-US" dirty="0"/>
              <a:t>,</a:t>
            </a:r>
          </a:p>
          <a:p>
            <a:pPr marL="0" indent="0">
              <a:buNone/>
            </a:pPr>
            <a:r>
              <a:rPr lang="en-US" dirty="0"/>
              <a:t>	we may </a:t>
            </a:r>
            <a:r>
              <a:rPr lang="en-US" dirty="0" smtClean="0"/>
              <a:t>say </a:t>
            </a:r>
            <a:r>
              <a:rPr lang="en-US" dirty="0">
                <a:latin typeface="Times New Roman" panose="02020603050405020304" pitchFamily="18" charset="0"/>
              </a:rPr>
              <a:t>–</a:t>
            </a:r>
            <a:r>
              <a:rPr lang="en-US" dirty="0" smtClean="0">
                <a:latin typeface="Times New Roman" panose="02020603050405020304" pitchFamily="18" charset="0"/>
              </a:rPr>
              <a:t>1·</a:t>
            </a:r>
            <a:r>
              <a:rPr lang="en-US" b="1" dirty="0" smtClean="0">
                <a:latin typeface="Times New Roman" panose="02020603050405020304" pitchFamily="18" charset="0"/>
              </a:rPr>
              <a:t>v</a:t>
            </a:r>
            <a:r>
              <a:rPr lang="en-US" dirty="0" smtClean="0"/>
              <a:t> </a:t>
            </a:r>
            <a:r>
              <a:rPr lang="en-US" i="1" dirty="0" smtClean="0"/>
              <a:t>mirrors </a:t>
            </a:r>
            <a:r>
              <a:rPr lang="en-US" b="1" dirty="0" smtClean="0"/>
              <a:t>v</a:t>
            </a:r>
            <a:r>
              <a:rPr lang="en-US" i="1" dirty="0" smtClean="0"/>
              <a:t> through the origin</a:t>
            </a:r>
            <a:endParaRPr lang="en-US" dirty="0" smtClean="0"/>
          </a:p>
          <a:p>
            <a:endParaRPr lang="en-US" dirty="0" smtClean="0"/>
          </a:p>
          <a:p>
            <a:endParaRPr lang="en-US" dirty="0" smtClean="0"/>
          </a:p>
          <a:p>
            <a:endParaRPr lang="en-US" dirty="0"/>
          </a:p>
          <a:p>
            <a:endParaRPr lang="en-US" dirty="0" smtClean="0"/>
          </a:p>
          <a:p>
            <a:endParaRPr lang="en-US" dirty="0"/>
          </a:p>
          <a:p>
            <a:endParaRPr lang="en-US" dirty="0" smtClean="0"/>
          </a:p>
        </p:txBody>
      </p:sp>
      <p:sp>
        <p:nvSpPr>
          <p:cNvPr id="4" name="Footer Placeholder 3"/>
          <p:cNvSpPr>
            <a:spLocks noGrp="1"/>
          </p:cNvSpPr>
          <p:nvPr>
            <p:ph type="ftr" sz="quarter" idx="11"/>
          </p:nvPr>
        </p:nvSpPr>
        <p:spPr/>
        <p:txBody>
          <a:bodyPr/>
          <a:lstStyle/>
          <a:p>
            <a:r>
              <a:rPr lang="en-CA" smtClean="0"/>
              <a:t>Scalar multiplication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sp>
        <p:nvSpPr>
          <p:cNvPr id="8" name="Rectangle 7"/>
          <p:cNvSpPr/>
          <p:nvPr/>
        </p:nvSpPr>
        <p:spPr>
          <a:xfrm>
            <a:off x="1752600" y="5715000"/>
            <a:ext cx="5744073" cy="707886"/>
          </a:xfrm>
          <a:prstGeom prst="rect">
            <a:avLst/>
          </a:prstGeom>
        </p:spPr>
        <p:txBody>
          <a:bodyPr wrap="none">
            <a:spAutoFit/>
          </a:bodyPr>
          <a:lstStyle/>
          <a:p>
            <a:r>
              <a:rPr lang="en-US" sz="2000" dirty="0" smtClean="0">
                <a:solidFill>
                  <a:schemeClr val="bg1"/>
                </a:solidFill>
                <a:latin typeface="Cambria" panose="02040503050406030204" pitchFamily="18" charset="0"/>
                <a:ea typeface="Cambria" panose="02040503050406030204" pitchFamily="18" charset="0"/>
              </a:rPr>
              <a:t>Do not memorize these terms,</a:t>
            </a:r>
          </a:p>
          <a:p>
            <a:r>
              <a:rPr lang="en-US" sz="2000" dirty="0">
                <a:solidFill>
                  <a:schemeClr val="bg1"/>
                </a:solidFill>
                <a:latin typeface="Cambria" panose="02040503050406030204" pitchFamily="18" charset="0"/>
                <a:ea typeface="Cambria" panose="02040503050406030204" pitchFamily="18" charset="0"/>
              </a:rPr>
              <a:t>	</a:t>
            </a:r>
            <a:r>
              <a:rPr lang="en-US" sz="2000" dirty="0" smtClean="0">
                <a:solidFill>
                  <a:schemeClr val="bg1"/>
                </a:solidFill>
                <a:latin typeface="Cambria" panose="02040503050406030204" pitchFamily="18" charset="0"/>
                <a:ea typeface="Cambria" panose="02040503050406030204" pitchFamily="18" charset="0"/>
              </a:rPr>
              <a:t>I will reiterate the definitions if I use them.</a:t>
            </a:r>
            <a:endParaRPr lang="en-CA" sz="2000" dirty="0">
              <a:solidFill>
                <a:schemeClr val="bg1"/>
              </a:solidFill>
              <a:latin typeface="Cambria" panose="02040503050406030204" pitchFamily="18" charset="0"/>
              <a:ea typeface="Cambria" panose="02040503050406030204" pitchFamily="18" charset="0"/>
            </a:endParaRP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299460" y="2438400"/>
            <a:ext cx="3310134" cy="3310134"/>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98171632"/>
      </p:ext>
    </p:extLst>
  </p:cSld>
  <p:clrMapOvr>
    <a:masterClrMapping/>
  </p:clrMapOvr>
  <mc:AlternateContent xmlns:mc="http://schemas.openxmlformats.org/markup-compatibility/2006">
    <mc:Choice xmlns:p14="http://schemas.microsoft.com/office/powerpoint/2010/main" Requires="p14">
      <p:transition spd="slow" p14:dur="2000" advTm="62272"/>
    </mc:Choice>
    <mc:Fallback>
      <p:transition spd="slow" advTm="62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Note that:</a:t>
            </a:r>
            <a:endParaRPr lang="en-US" dirty="0" smtClean="0"/>
          </a:p>
          <a:p>
            <a:pPr lvl="1"/>
            <a:r>
              <a:rPr lang="en-US" dirty="0" smtClean="0"/>
              <a:t>Multiplying an </a:t>
            </a:r>
            <a:r>
              <a:rPr lang="en-US" i="1" dirty="0" smtClean="0"/>
              <a:t>n</a:t>
            </a:r>
            <a:r>
              <a:rPr lang="en-US" dirty="0" smtClean="0"/>
              <a:t>-dimensional vector by a scalar results in an</a:t>
            </a:r>
            <a:br>
              <a:rPr lang="en-US" dirty="0" smtClean="0"/>
            </a:br>
            <a:r>
              <a:rPr lang="en-US" i="1" dirty="0" smtClean="0"/>
              <a:t>n</a:t>
            </a:r>
            <a:r>
              <a:rPr lang="en-US" dirty="0" smtClean="0"/>
              <a:t>-dimensional vector</a:t>
            </a:r>
            <a:endParaRPr lang="en-US" dirty="0" smtClean="0"/>
          </a:p>
          <a:p>
            <a:pPr lvl="1"/>
            <a:r>
              <a:rPr lang="en-US" dirty="0" smtClean="0"/>
              <a:t>We are either dealing with real vectors or complex vectors</a:t>
            </a:r>
          </a:p>
          <a:p>
            <a:pPr lvl="2"/>
            <a:r>
              <a:rPr lang="en-US" dirty="0" smtClean="0"/>
              <a:t>There is no point in asking “What happens if you multiply a real vector by a complex scalar?”</a:t>
            </a:r>
          </a:p>
          <a:p>
            <a:pPr lvl="2"/>
            <a:r>
              <a:rPr lang="en-US" dirty="0" smtClean="0"/>
              <a:t>It’s like asking “What happens if you divide five cups of water between </a:t>
            </a:r>
            <a:r>
              <a:rPr lang="en-US" dirty="0" smtClean="0">
                <a:latin typeface="Times New Roman" panose="02020603050405020304" pitchFamily="18" charset="0"/>
              </a:rPr>
              <a:t>1 + </a:t>
            </a:r>
            <a:r>
              <a:rPr lang="en-US" i="1" dirty="0" smtClean="0">
                <a:latin typeface="Times New Roman" panose="02020603050405020304" pitchFamily="18" charset="0"/>
              </a:rPr>
              <a:t>j</a:t>
            </a:r>
            <a:r>
              <a:rPr lang="en-US" dirty="0" smtClean="0"/>
              <a:t> people?”</a:t>
            </a:r>
            <a:endParaRPr lang="en-US" dirty="0"/>
          </a:p>
        </p:txBody>
      </p:sp>
      <p:sp>
        <p:nvSpPr>
          <p:cNvPr id="4" name="Footer Placeholder 3"/>
          <p:cNvSpPr>
            <a:spLocks noGrp="1"/>
          </p:cNvSpPr>
          <p:nvPr>
            <p:ph type="ftr" sz="quarter" idx="11"/>
          </p:nvPr>
        </p:nvSpPr>
        <p:spPr/>
        <p:txBody>
          <a:bodyPr/>
          <a:lstStyle/>
          <a:p>
            <a:r>
              <a:rPr lang="en-CA" smtClean="0"/>
              <a:t>Scalar multiplication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52227266"/>
      </p:ext>
    </p:extLst>
  </p:cSld>
  <p:clrMapOvr>
    <a:masterClrMapping/>
  </p:clrMapOvr>
  <mc:AlternateContent xmlns:mc="http://schemas.openxmlformats.org/markup-compatibility/2006">
    <mc:Choice xmlns:p14="http://schemas.microsoft.com/office/powerpoint/2010/main" Requires="p14">
      <p:transition spd="slow" p14:dur="2000" advTm="97113"/>
    </mc:Choice>
    <mc:Fallback>
      <p:transition spd="slow" advTm="97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the concept of scalar multiplication</a:t>
            </a:r>
            <a:endParaRPr lang="en-US" dirty="0" smtClean="0"/>
          </a:p>
          <a:p>
            <a:pPr lvl="1"/>
            <a:r>
              <a:rPr lang="en-US" dirty="0" smtClean="0"/>
              <a:t>Have seen examples for both real and complex numbers</a:t>
            </a:r>
          </a:p>
          <a:p>
            <a:pPr lvl="1"/>
            <a:r>
              <a:rPr lang="en-US" dirty="0" smtClean="0"/>
              <a:t>Have been exposed to the terms amplify and attenuate</a:t>
            </a:r>
          </a:p>
          <a:p>
            <a:pPr lvl="1"/>
            <a:r>
              <a:rPr lang="en-US" dirty="0" smtClean="0"/>
              <a:t>Looked at some properties and made </a:t>
            </a:r>
            <a:r>
              <a:rPr lang="en-US" smtClean="0"/>
              <a:t>some observations</a:t>
            </a:r>
            <a:endParaRPr lang="en-US" dirty="0"/>
          </a:p>
        </p:txBody>
      </p:sp>
      <p:sp>
        <p:nvSpPr>
          <p:cNvPr id="4" name="Footer Placeholder 3"/>
          <p:cNvSpPr>
            <a:spLocks noGrp="1"/>
          </p:cNvSpPr>
          <p:nvPr>
            <p:ph type="ftr" sz="quarter" idx="11"/>
          </p:nvPr>
        </p:nvSpPr>
        <p:spPr/>
        <p:txBody>
          <a:bodyPr/>
          <a:lstStyle/>
          <a:p>
            <a:r>
              <a:rPr lang="en-CA" smtClean="0"/>
              <a:t>Scalar multiplication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20764"/>
    </mc:Choice>
    <mc:Fallback>
      <p:transition spd="slow" advTm="20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a:t>
            </a:r>
            <a:r>
              <a:rPr lang="en-CA" sz="1800" dirty="0" smtClean="0"/>
              <a:t>1]	</a:t>
            </a:r>
            <a:r>
              <a:rPr lang="en-CA" sz="1800" dirty="0"/>
              <a:t>https://en.wikipedia.org/wiki/Scalar_multiplication</a:t>
            </a:r>
            <a:endParaRPr lang="en-CA" sz="1800" dirty="0" smtClean="0"/>
          </a:p>
        </p:txBody>
      </p:sp>
      <p:sp>
        <p:nvSpPr>
          <p:cNvPr id="4" name="Footer Placeholder 3"/>
          <p:cNvSpPr>
            <a:spLocks noGrp="1"/>
          </p:cNvSpPr>
          <p:nvPr>
            <p:ph type="ftr" sz="quarter" idx="11"/>
          </p:nvPr>
        </p:nvSpPr>
        <p:spPr/>
        <p:txBody>
          <a:bodyPr/>
          <a:lstStyle/>
          <a:p>
            <a:r>
              <a:rPr lang="en-CA" smtClean="0"/>
              <a:t>Scalar multiplication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2304"/>
    </mc:Choice>
    <mc:Fallback>
      <p:transition spd="slow" advTm="2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Scalar multiplication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971"/>
    </mc:Choice>
    <mc:Fallback>
      <p:transition spd="slow" advTm="1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Scalar multiplication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425"/>
    </mc:Choice>
    <mc:Fallback>
      <p:transition spd="slow" advTm="1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Scalar multiplication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2670"/>
    </mc:Choice>
    <mc:Fallback>
      <p:transition spd="slow" advTm="2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Describe the operation of scalar multiplication</a:t>
            </a:r>
            <a:endParaRPr lang="en-US" dirty="0" smtClean="0"/>
          </a:p>
          <a:p>
            <a:pPr lvl="1"/>
            <a:r>
              <a:rPr lang="en-US" dirty="0" smtClean="0"/>
              <a:t>First look at real scalar multiplication</a:t>
            </a:r>
          </a:p>
          <a:p>
            <a:pPr lvl="1"/>
            <a:r>
              <a:rPr lang="en-US" dirty="0" smtClean="0"/>
              <a:t>Next look at complex scalar multiplication</a:t>
            </a:r>
          </a:p>
          <a:p>
            <a:pPr lvl="1"/>
            <a:r>
              <a:rPr lang="en-US" dirty="0" smtClean="0"/>
              <a:t>Discuss some properties</a:t>
            </a:r>
            <a:endParaRPr lang="en-US" i="1" baseline="30000"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Scalar multiplication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8443"/>
    </mc:Choice>
    <mc:Fallback>
      <p:transition spd="slow" advTm="18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scalar multiplication</a:t>
            </a:r>
            <a:endParaRPr lang="en-CA" dirty="0"/>
          </a:p>
        </p:txBody>
      </p:sp>
      <p:sp>
        <p:nvSpPr>
          <p:cNvPr id="3" name="Content Placeholder 2"/>
          <p:cNvSpPr>
            <a:spLocks noGrp="1"/>
          </p:cNvSpPr>
          <p:nvPr>
            <p:ph idx="1"/>
          </p:nvPr>
        </p:nvSpPr>
        <p:spPr/>
        <p:txBody>
          <a:bodyPr/>
          <a:lstStyle/>
          <a:p>
            <a:r>
              <a:rPr lang="en-US" dirty="0" smtClean="0"/>
              <a:t>Given a vector in </a:t>
            </a:r>
            <a:r>
              <a:rPr lang="en-US" b="1" dirty="0" smtClean="0"/>
              <a:t>R</a:t>
            </a:r>
            <a:r>
              <a:rPr lang="en-US" b="1" i="1" baseline="30000" dirty="0" smtClean="0"/>
              <a:t>n</a:t>
            </a:r>
            <a:r>
              <a:rPr lang="en-US" dirty="0" smtClean="0"/>
              <a:t>, we can multiply every entry in this vector by a real scalar </a:t>
            </a:r>
            <a:r>
              <a:rPr lang="en-US" i="1" dirty="0" smtClean="0">
                <a:latin typeface="Symbol" panose="05050102010706020507" pitchFamily="18" charset="2"/>
              </a:rPr>
              <a:t>a</a:t>
            </a:r>
            <a:endParaRPr lang="en-US" dirty="0" smtClean="0">
              <a:latin typeface="Symbol" panose="05050102010706020507" pitchFamily="18" charset="2"/>
            </a:endParaRPr>
          </a:p>
          <a:p>
            <a:pPr lvl="1"/>
            <a:r>
              <a:rPr lang="en-US" dirty="0" smtClean="0"/>
              <a:t>This </a:t>
            </a:r>
            <a:r>
              <a:rPr lang="en-US" dirty="0" smtClean="0"/>
              <a:t>is usually written as </a:t>
            </a:r>
            <a:r>
              <a:rPr lang="en-US" i="1" dirty="0" err="1" smtClean="0">
                <a:latin typeface="Symbol" panose="05050102010706020507" pitchFamily="18" charset="2"/>
              </a:rPr>
              <a:t>a</a:t>
            </a:r>
            <a:r>
              <a:rPr lang="en-US" b="1" dirty="0" err="1" smtClean="0">
                <a:latin typeface="Times New Roman" panose="02020603050405020304" pitchFamily="18" charset="0"/>
              </a:rPr>
              <a:t>v</a:t>
            </a:r>
            <a:r>
              <a:rPr lang="en-US" dirty="0" smtClean="0"/>
              <a:t> but </a:t>
            </a:r>
            <a:r>
              <a:rPr lang="en-US" b="1" dirty="0" err="1" smtClean="0">
                <a:latin typeface="Times New Roman" panose="02020603050405020304" pitchFamily="18" charset="0"/>
              </a:rPr>
              <a:t>v</a:t>
            </a:r>
            <a:r>
              <a:rPr lang="en-US" i="1" dirty="0" err="1" smtClean="0">
                <a:latin typeface="Symbol" panose="05050102010706020507" pitchFamily="18" charset="2"/>
              </a:rPr>
              <a:t>a</a:t>
            </a:r>
            <a:r>
              <a:rPr lang="en-US" dirty="0" smtClean="0"/>
              <a:t> may occasionally be seen</a:t>
            </a:r>
            <a:endParaRPr lang="en-US" dirty="0"/>
          </a:p>
          <a:p>
            <a:endParaRPr lang="en-US" dirty="0" smtClean="0"/>
          </a:p>
          <a:p>
            <a:endParaRPr lang="en-US" dirty="0" smtClean="0"/>
          </a:p>
          <a:p>
            <a:endParaRPr lang="en-US" dirty="0"/>
          </a:p>
          <a:p>
            <a:r>
              <a:rPr lang="en-US" dirty="0" smtClean="0"/>
              <a:t>For example, if                           , then  </a:t>
            </a:r>
            <a:endParaRPr lang="en-US" dirty="0" smtClean="0"/>
          </a:p>
        </p:txBody>
      </p:sp>
      <p:sp>
        <p:nvSpPr>
          <p:cNvPr id="4" name="Footer Placeholder 3"/>
          <p:cNvSpPr>
            <a:spLocks noGrp="1"/>
          </p:cNvSpPr>
          <p:nvPr>
            <p:ph type="ftr" sz="quarter" idx="11"/>
          </p:nvPr>
        </p:nvSpPr>
        <p:spPr/>
        <p:txBody>
          <a:bodyPr/>
          <a:lstStyle/>
          <a:p>
            <a:r>
              <a:rPr lang="en-CA" smtClean="0"/>
              <a:t>Scalar multiplication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705453476"/>
              </p:ext>
            </p:extLst>
          </p:nvPr>
        </p:nvGraphicFramePr>
        <p:xfrm>
          <a:off x="2743200" y="3167744"/>
          <a:ext cx="1538288" cy="2062163"/>
        </p:xfrm>
        <a:graphic>
          <a:graphicData uri="http://schemas.openxmlformats.org/presentationml/2006/ole">
            <mc:AlternateContent xmlns:mc="http://schemas.openxmlformats.org/markup-compatibility/2006">
              <mc:Choice xmlns:v="urn:schemas-microsoft-com:vml" Requires="v">
                <p:oleObj spid="_x0000_s137242" name="Equation" r:id="rId6" imgW="1143000" imgH="1879560" progId="Equation.DSMT4">
                  <p:embed/>
                </p:oleObj>
              </mc:Choice>
              <mc:Fallback>
                <p:oleObj name="Equation" r:id="rId6" imgW="1143000" imgH="1879560" progId="Equation.DSMT4">
                  <p:embed/>
                  <p:pic>
                    <p:nvPicPr>
                      <p:cNvPr id="0" name="Object 16"/>
                      <p:cNvPicPr>
                        <a:picLocks noChangeAspect="1" noChangeArrowheads="1"/>
                      </p:cNvPicPr>
                      <p:nvPr/>
                    </p:nvPicPr>
                    <p:blipFill>
                      <a:blip r:embed="rId7"/>
                      <a:srcRect/>
                      <a:stretch>
                        <a:fillRect/>
                      </a:stretch>
                    </p:blipFill>
                    <p:spPr bwMode="auto">
                      <a:xfrm>
                        <a:off x="2743200" y="3167744"/>
                        <a:ext cx="153828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62163196"/>
              </p:ext>
            </p:extLst>
          </p:nvPr>
        </p:nvGraphicFramePr>
        <p:xfrm>
          <a:off x="5069569" y="3145972"/>
          <a:ext cx="3813175" cy="2062162"/>
        </p:xfrm>
        <a:graphic>
          <a:graphicData uri="http://schemas.openxmlformats.org/presentationml/2006/ole">
            <mc:AlternateContent xmlns:mc="http://schemas.openxmlformats.org/markup-compatibility/2006">
              <mc:Choice xmlns:v="urn:schemas-microsoft-com:vml" Requires="v">
                <p:oleObj spid="_x0000_s137243" name="Equation" r:id="rId8" imgW="2831760" imgH="1879560" progId="Equation.DSMT4">
                  <p:embed/>
                </p:oleObj>
              </mc:Choice>
              <mc:Fallback>
                <p:oleObj name="Equation" r:id="rId8" imgW="2831760" imgH="1879560" progId="Equation.DSMT4">
                  <p:embed/>
                  <p:pic>
                    <p:nvPicPr>
                      <p:cNvPr id="0" name=""/>
                      <p:cNvPicPr>
                        <a:picLocks noChangeAspect="1" noChangeArrowheads="1"/>
                      </p:cNvPicPr>
                      <p:nvPr/>
                    </p:nvPicPr>
                    <p:blipFill>
                      <a:blip r:embed="rId9"/>
                      <a:srcRect/>
                      <a:stretch>
                        <a:fillRect/>
                      </a:stretch>
                    </p:blipFill>
                    <p:spPr bwMode="auto">
                      <a:xfrm>
                        <a:off x="5069569" y="3145972"/>
                        <a:ext cx="38131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56269729"/>
      </p:ext>
    </p:extLst>
  </p:cSld>
  <p:clrMapOvr>
    <a:masterClrMapping/>
  </p:clrMapOvr>
  <mc:AlternateContent xmlns:mc="http://schemas.openxmlformats.org/markup-compatibility/2006">
    <mc:Choice xmlns:p14="http://schemas.microsoft.com/office/powerpoint/2010/main" Requires="p14">
      <p:transition spd="slow" p14:dur="2000" advTm="51606"/>
    </mc:Choice>
    <mc:Fallback>
      <p:transition spd="slow" advTm="51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scalar multiplication</a:t>
            </a:r>
            <a:endParaRPr lang="en-CA" dirty="0"/>
          </a:p>
        </p:txBody>
      </p:sp>
      <p:sp>
        <p:nvSpPr>
          <p:cNvPr id="3" name="Content Placeholder 2"/>
          <p:cNvSpPr>
            <a:spLocks noGrp="1"/>
          </p:cNvSpPr>
          <p:nvPr>
            <p:ph idx="1"/>
          </p:nvPr>
        </p:nvSpPr>
        <p:spPr/>
        <p:txBody>
          <a:bodyPr/>
          <a:lstStyle/>
          <a:p>
            <a:r>
              <a:rPr lang="en-US" dirty="0" smtClean="0"/>
              <a:t>We may also just write</a:t>
            </a:r>
            <a:endParaRPr lang="en-US" dirty="0" smtClean="0">
              <a:latin typeface="Symbol" panose="05050102010706020507" pitchFamily="18" charset="2"/>
            </a:endParaRPr>
          </a:p>
          <a:p>
            <a:endParaRPr lang="en-US" dirty="0" smtClean="0"/>
          </a:p>
        </p:txBody>
      </p:sp>
      <p:sp>
        <p:nvSpPr>
          <p:cNvPr id="4" name="Footer Placeholder 3"/>
          <p:cNvSpPr>
            <a:spLocks noGrp="1"/>
          </p:cNvSpPr>
          <p:nvPr>
            <p:ph type="ftr" sz="quarter" idx="11"/>
          </p:nvPr>
        </p:nvSpPr>
        <p:spPr/>
        <p:txBody>
          <a:bodyPr/>
          <a:lstStyle/>
          <a:p>
            <a:r>
              <a:rPr lang="en-CA" smtClean="0"/>
              <a:t>Scalar multiplication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1248542706"/>
              </p:ext>
            </p:extLst>
          </p:nvPr>
        </p:nvGraphicFramePr>
        <p:xfrm>
          <a:off x="1117600" y="2532063"/>
          <a:ext cx="3282950" cy="1227137"/>
        </p:xfrm>
        <a:graphic>
          <a:graphicData uri="http://schemas.openxmlformats.org/presentationml/2006/ole">
            <mc:AlternateContent xmlns:mc="http://schemas.openxmlformats.org/markup-compatibility/2006">
              <mc:Choice xmlns:v="urn:schemas-microsoft-com:vml" Requires="v">
                <p:oleObj spid="_x0000_s143370" name="Equation" r:id="rId6" imgW="2438280" imgH="1117440" progId="Equation.DSMT4">
                  <p:embed/>
                </p:oleObj>
              </mc:Choice>
              <mc:Fallback>
                <p:oleObj name="Equation" r:id="rId6" imgW="2438280" imgH="1117440" progId="Equation.DSMT4">
                  <p:embed/>
                  <p:pic>
                    <p:nvPicPr>
                      <p:cNvPr id="0" name=""/>
                      <p:cNvPicPr>
                        <a:picLocks noChangeAspect="1" noChangeArrowheads="1"/>
                      </p:cNvPicPr>
                      <p:nvPr/>
                    </p:nvPicPr>
                    <p:blipFill>
                      <a:blip r:embed="rId7"/>
                      <a:srcRect/>
                      <a:stretch>
                        <a:fillRect/>
                      </a:stretch>
                    </p:blipFill>
                    <p:spPr bwMode="auto">
                      <a:xfrm>
                        <a:off x="1117600" y="2532063"/>
                        <a:ext cx="3282950"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08143528"/>
              </p:ext>
            </p:extLst>
          </p:nvPr>
        </p:nvGraphicFramePr>
        <p:xfrm>
          <a:off x="4953000" y="1905000"/>
          <a:ext cx="2871788" cy="2481263"/>
        </p:xfrm>
        <a:graphic>
          <a:graphicData uri="http://schemas.openxmlformats.org/presentationml/2006/ole">
            <mc:AlternateContent xmlns:mc="http://schemas.openxmlformats.org/markup-compatibility/2006">
              <mc:Choice xmlns:v="urn:schemas-microsoft-com:vml" Requires="v">
                <p:oleObj spid="_x0000_s143371" name="Equation" r:id="rId8" imgW="2133360" imgH="2260440" progId="Equation.DSMT4">
                  <p:embed/>
                </p:oleObj>
              </mc:Choice>
              <mc:Fallback>
                <p:oleObj name="Equation" r:id="rId8" imgW="2133360" imgH="2260440" progId="Equation.DSMT4">
                  <p:embed/>
                  <p:pic>
                    <p:nvPicPr>
                      <p:cNvPr id="0" name=""/>
                      <p:cNvPicPr>
                        <a:picLocks noChangeAspect="1" noChangeArrowheads="1"/>
                      </p:cNvPicPr>
                      <p:nvPr/>
                    </p:nvPicPr>
                    <p:blipFill>
                      <a:blip r:embed="rId9"/>
                      <a:srcRect/>
                      <a:stretch>
                        <a:fillRect/>
                      </a:stretch>
                    </p:blipFill>
                    <p:spPr bwMode="auto">
                      <a:xfrm>
                        <a:off x="4953000" y="1905000"/>
                        <a:ext cx="2871788"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24586443"/>
      </p:ext>
    </p:extLst>
  </p:cSld>
  <p:clrMapOvr>
    <a:masterClrMapping/>
  </p:clrMapOvr>
  <mc:AlternateContent xmlns:mc="http://schemas.openxmlformats.org/markup-compatibility/2006">
    <mc:Choice xmlns:p14="http://schemas.microsoft.com/office/powerpoint/2010/main" Requires="p14">
      <p:transition spd="slow" p14:dur="2000" advTm="38672"/>
    </mc:Choice>
    <mc:Fallback>
      <p:transition spd="slow" advTm="38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scalar multiplication</a:t>
            </a:r>
            <a:endParaRPr lang="en-CA" dirty="0"/>
          </a:p>
        </p:txBody>
      </p:sp>
      <p:sp>
        <p:nvSpPr>
          <p:cNvPr id="3" name="Content Placeholder 2"/>
          <p:cNvSpPr>
            <a:spLocks noGrp="1"/>
          </p:cNvSpPr>
          <p:nvPr>
            <p:ph idx="1"/>
          </p:nvPr>
        </p:nvSpPr>
        <p:spPr/>
        <p:txBody>
          <a:bodyPr/>
          <a:lstStyle/>
          <a:p>
            <a:r>
              <a:rPr lang="en-US" dirty="0" smtClean="0"/>
              <a:t>Note that,</a:t>
            </a:r>
          </a:p>
          <a:p>
            <a:endParaRPr lang="en-US" dirty="0">
              <a:latin typeface="Symbol" panose="05050102010706020507" pitchFamily="18" charset="2"/>
            </a:endParaRPr>
          </a:p>
          <a:p>
            <a:endParaRPr lang="en-US" dirty="0" smtClean="0">
              <a:latin typeface="Symbol" panose="05050102010706020507" pitchFamily="18" charset="2"/>
            </a:endParaRPr>
          </a:p>
          <a:p>
            <a:endParaRPr lang="en-US" dirty="0">
              <a:latin typeface="Symbol" panose="05050102010706020507" pitchFamily="18" charset="2"/>
            </a:endParaRPr>
          </a:p>
          <a:p>
            <a:endParaRPr lang="en-US" dirty="0" smtClean="0">
              <a:latin typeface="Symbol" panose="05050102010706020507" pitchFamily="18" charset="2"/>
            </a:endParaRPr>
          </a:p>
          <a:p>
            <a:endParaRPr lang="en-US" dirty="0">
              <a:latin typeface="Symbol" panose="05050102010706020507" pitchFamily="18" charset="2"/>
            </a:endParaRPr>
          </a:p>
          <a:p>
            <a:endParaRPr lang="en-US" dirty="0" smtClean="0">
              <a:latin typeface="Symbol" panose="05050102010706020507" pitchFamily="18" charset="2"/>
            </a:endParaRPr>
          </a:p>
          <a:p>
            <a:endParaRPr lang="en-US" dirty="0" smtClean="0"/>
          </a:p>
          <a:p>
            <a:endParaRPr lang="en-US" dirty="0" smtClean="0"/>
          </a:p>
          <a:p>
            <a:r>
              <a:rPr lang="en-US" dirty="0" smtClean="0"/>
              <a:t>Also, if                          , then</a:t>
            </a:r>
          </a:p>
          <a:p>
            <a:endParaRPr lang="en-US" dirty="0" smtClean="0"/>
          </a:p>
        </p:txBody>
      </p:sp>
      <p:sp>
        <p:nvSpPr>
          <p:cNvPr id="4" name="Footer Placeholder 3"/>
          <p:cNvSpPr>
            <a:spLocks noGrp="1"/>
          </p:cNvSpPr>
          <p:nvPr>
            <p:ph type="ftr" sz="quarter" idx="11"/>
          </p:nvPr>
        </p:nvSpPr>
        <p:spPr/>
        <p:txBody>
          <a:bodyPr/>
          <a:lstStyle/>
          <a:p>
            <a:r>
              <a:rPr lang="en-CA" smtClean="0"/>
              <a:t>Scalar multiplication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3731543129"/>
              </p:ext>
            </p:extLst>
          </p:nvPr>
        </p:nvGraphicFramePr>
        <p:xfrm>
          <a:off x="838200" y="2109788"/>
          <a:ext cx="3249613" cy="1644650"/>
        </p:xfrm>
        <a:graphic>
          <a:graphicData uri="http://schemas.openxmlformats.org/presentationml/2006/ole">
            <mc:AlternateContent xmlns:mc="http://schemas.openxmlformats.org/markup-compatibility/2006">
              <mc:Choice xmlns:v="urn:schemas-microsoft-com:vml" Requires="v">
                <p:oleObj spid="_x0000_s142357" name="Equation" r:id="rId6" imgW="2412720" imgH="1498320" progId="Equation.DSMT4">
                  <p:embed/>
                </p:oleObj>
              </mc:Choice>
              <mc:Fallback>
                <p:oleObj name="Equation" r:id="rId6" imgW="2412720" imgH="1498320" progId="Equation.DSMT4">
                  <p:embed/>
                  <p:pic>
                    <p:nvPicPr>
                      <p:cNvPr id="0" name=""/>
                      <p:cNvPicPr>
                        <a:picLocks noChangeAspect="1" noChangeArrowheads="1"/>
                      </p:cNvPicPr>
                      <p:nvPr/>
                    </p:nvPicPr>
                    <p:blipFill>
                      <a:blip r:embed="rId7"/>
                      <a:srcRect/>
                      <a:stretch>
                        <a:fillRect/>
                      </a:stretch>
                    </p:blipFill>
                    <p:spPr bwMode="auto">
                      <a:xfrm>
                        <a:off x="838200" y="2109788"/>
                        <a:ext cx="3249613"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260038308"/>
              </p:ext>
            </p:extLst>
          </p:nvPr>
        </p:nvGraphicFramePr>
        <p:xfrm>
          <a:off x="4522787" y="1900238"/>
          <a:ext cx="3402013" cy="2062162"/>
        </p:xfrm>
        <a:graphic>
          <a:graphicData uri="http://schemas.openxmlformats.org/presentationml/2006/ole">
            <mc:AlternateContent xmlns:mc="http://schemas.openxmlformats.org/markup-compatibility/2006">
              <mc:Choice xmlns:v="urn:schemas-microsoft-com:vml" Requires="v">
                <p:oleObj spid="_x0000_s142358" name="Equation" r:id="rId8" imgW="2527200" imgH="1879560" progId="Equation.DSMT4">
                  <p:embed/>
                </p:oleObj>
              </mc:Choice>
              <mc:Fallback>
                <p:oleObj name="Equation" r:id="rId8" imgW="2527200" imgH="1879560" progId="Equation.DSMT4">
                  <p:embed/>
                  <p:pic>
                    <p:nvPicPr>
                      <p:cNvPr id="0" name=""/>
                      <p:cNvPicPr>
                        <a:picLocks noChangeAspect="1" noChangeArrowheads="1"/>
                      </p:cNvPicPr>
                      <p:nvPr/>
                    </p:nvPicPr>
                    <p:blipFill>
                      <a:blip r:embed="rId9"/>
                      <a:srcRect/>
                      <a:stretch>
                        <a:fillRect/>
                      </a:stretch>
                    </p:blipFill>
                    <p:spPr bwMode="auto">
                      <a:xfrm>
                        <a:off x="4522787" y="1900238"/>
                        <a:ext cx="3402013"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506802608"/>
              </p:ext>
            </p:extLst>
          </p:nvPr>
        </p:nvGraphicFramePr>
        <p:xfrm>
          <a:off x="1752600" y="4436609"/>
          <a:ext cx="1538287" cy="2062163"/>
        </p:xfrm>
        <a:graphic>
          <a:graphicData uri="http://schemas.openxmlformats.org/presentationml/2006/ole">
            <mc:AlternateContent xmlns:mc="http://schemas.openxmlformats.org/markup-compatibility/2006">
              <mc:Choice xmlns:v="urn:schemas-microsoft-com:vml" Requires="v">
                <p:oleObj spid="_x0000_s142359" name="Equation" r:id="rId10" imgW="1143000" imgH="1879560" progId="Equation.DSMT4">
                  <p:embed/>
                </p:oleObj>
              </mc:Choice>
              <mc:Fallback>
                <p:oleObj name="Equation" r:id="rId10" imgW="1143000" imgH="1879560" progId="Equation.DSMT4">
                  <p:embed/>
                  <p:pic>
                    <p:nvPicPr>
                      <p:cNvPr id="0" name="Object 7"/>
                      <p:cNvPicPr>
                        <a:picLocks noChangeAspect="1" noChangeArrowheads="1"/>
                      </p:cNvPicPr>
                      <p:nvPr/>
                    </p:nvPicPr>
                    <p:blipFill>
                      <a:blip r:embed="rId11"/>
                      <a:srcRect/>
                      <a:stretch>
                        <a:fillRect/>
                      </a:stretch>
                    </p:blipFill>
                    <p:spPr bwMode="auto">
                      <a:xfrm>
                        <a:off x="1752600" y="4436609"/>
                        <a:ext cx="153828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282282108"/>
              </p:ext>
            </p:extLst>
          </p:nvPr>
        </p:nvGraphicFramePr>
        <p:xfrm>
          <a:off x="4038600" y="4447493"/>
          <a:ext cx="3846513" cy="2062163"/>
        </p:xfrm>
        <a:graphic>
          <a:graphicData uri="http://schemas.openxmlformats.org/presentationml/2006/ole">
            <mc:AlternateContent xmlns:mc="http://schemas.openxmlformats.org/markup-compatibility/2006">
              <mc:Choice xmlns:v="urn:schemas-microsoft-com:vml" Requires="v">
                <p:oleObj spid="_x0000_s142360" name="Equation" r:id="rId12" imgW="2857320" imgH="1879560" progId="Equation.DSMT4">
                  <p:embed/>
                </p:oleObj>
              </mc:Choice>
              <mc:Fallback>
                <p:oleObj name="Equation" r:id="rId12" imgW="2857320" imgH="1879560" progId="Equation.DSMT4">
                  <p:embed/>
                  <p:pic>
                    <p:nvPicPr>
                      <p:cNvPr id="0"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600" y="4447493"/>
                        <a:ext cx="38465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88886880"/>
      </p:ext>
    </p:extLst>
  </p:cSld>
  <p:clrMapOvr>
    <a:masterClrMapping/>
  </p:clrMapOvr>
  <mc:AlternateContent xmlns:mc="http://schemas.openxmlformats.org/markup-compatibility/2006">
    <mc:Choice xmlns:p14="http://schemas.microsoft.com/office/powerpoint/2010/main" Requires="p14">
      <p:transition spd="slow" p14:dur="2000" advTm="66360"/>
    </mc:Choice>
    <mc:Fallback>
      <p:transition spd="slow" advTm="66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interpretation</a:t>
            </a:r>
            <a:endParaRPr lang="en-CA" dirty="0"/>
          </a:p>
        </p:txBody>
      </p:sp>
      <p:sp>
        <p:nvSpPr>
          <p:cNvPr id="3" name="Content Placeholder 2"/>
          <p:cNvSpPr>
            <a:spLocks noGrp="1"/>
          </p:cNvSpPr>
          <p:nvPr>
            <p:ph idx="1"/>
          </p:nvPr>
        </p:nvSpPr>
        <p:spPr/>
        <p:txBody>
          <a:bodyPr/>
          <a:lstStyle/>
          <a:p>
            <a:r>
              <a:rPr lang="en-US" dirty="0" smtClean="0"/>
              <a:t>Scalar multiplication by a real number does not change the </a:t>
            </a:r>
            <a:r>
              <a:rPr lang="en-US" i="1" dirty="0" smtClean="0"/>
              <a:t>direction</a:t>
            </a:r>
            <a:r>
              <a:rPr lang="en-US" dirty="0" smtClean="0"/>
              <a:t> of the vector</a:t>
            </a:r>
          </a:p>
          <a:p>
            <a:pPr lvl="1"/>
            <a:r>
              <a:rPr lang="en-US" dirty="0" smtClean="0"/>
              <a:t>It stretches, shrinks or reflects the point through the origin</a:t>
            </a:r>
            <a:endParaRPr lang="en-CA" dirty="0"/>
          </a:p>
        </p:txBody>
      </p:sp>
      <p:sp>
        <p:nvSpPr>
          <p:cNvPr id="4" name="Footer Placeholder 3"/>
          <p:cNvSpPr>
            <a:spLocks noGrp="1"/>
          </p:cNvSpPr>
          <p:nvPr>
            <p:ph type="ftr" sz="quarter" idx="11"/>
          </p:nvPr>
        </p:nvSpPr>
        <p:spPr/>
        <p:txBody>
          <a:bodyPr/>
          <a:lstStyle/>
          <a:p>
            <a:r>
              <a:rPr lang="en-CA" smtClean="0"/>
              <a:t>Scalar multiplication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pic>
        <p:nvPicPr>
          <p:cNvPr id="146436" name="Picture 4" descr="C:\Users\Douglas\Desktop\v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933694"/>
            <a:ext cx="3314706" cy="3314706"/>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0365185"/>
      </p:ext>
    </p:extLst>
  </p:cSld>
  <p:clrMapOvr>
    <a:masterClrMapping/>
  </p:clrMapOvr>
  <mc:AlternateContent xmlns:mc="http://schemas.openxmlformats.org/markup-compatibility/2006">
    <mc:Choice xmlns:p14="http://schemas.microsoft.com/office/powerpoint/2010/main" Requires="p14">
      <p:transition spd="slow" p14:dur="2000" advTm="41075"/>
    </mc:Choice>
    <mc:Fallback>
      <p:transition spd="slow" advTm="41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scalar </a:t>
            </a:r>
            <a:r>
              <a:rPr lang="en-US" dirty="0"/>
              <a:t>multiplication</a:t>
            </a:r>
            <a:endParaRPr lang="en-CA" dirty="0"/>
          </a:p>
        </p:txBody>
      </p:sp>
      <p:sp>
        <p:nvSpPr>
          <p:cNvPr id="3" name="Content Placeholder 2"/>
          <p:cNvSpPr>
            <a:spLocks noGrp="1"/>
          </p:cNvSpPr>
          <p:nvPr>
            <p:ph idx="1"/>
          </p:nvPr>
        </p:nvSpPr>
        <p:spPr/>
        <p:txBody>
          <a:bodyPr/>
          <a:lstStyle/>
          <a:p>
            <a:r>
              <a:rPr lang="en-US" dirty="0" smtClean="0"/>
              <a:t>Given a vector in </a:t>
            </a:r>
            <a:r>
              <a:rPr lang="en-US" b="1" dirty="0" smtClean="0">
                <a:latin typeface="Times New Roman" panose="02020603050405020304" pitchFamily="18" charset="0"/>
              </a:rPr>
              <a:t>C</a:t>
            </a:r>
            <a:r>
              <a:rPr lang="en-US" b="1" i="1" baseline="30000" dirty="0" smtClean="0">
                <a:latin typeface="Times New Roman" panose="02020603050405020304" pitchFamily="18" charset="0"/>
              </a:rPr>
              <a:t>n</a:t>
            </a:r>
            <a:r>
              <a:rPr lang="en-US" dirty="0" smtClean="0"/>
              <a:t>, we can multiply every entry in this vector by a complex scalar </a:t>
            </a:r>
            <a:r>
              <a:rPr lang="en-US" i="1" dirty="0" smtClean="0">
                <a:latin typeface="Symbol" panose="05050102010706020507" pitchFamily="18" charset="2"/>
              </a:rPr>
              <a:t>a</a:t>
            </a:r>
            <a:endParaRPr lang="en-US" dirty="0" smtClean="0">
              <a:latin typeface="Symbol" panose="05050102010706020507" pitchFamily="18" charset="2"/>
            </a:endParaRPr>
          </a:p>
          <a:p>
            <a:pPr marL="0" indent="0">
              <a:buNone/>
            </a:pPr>
            <a:endParaRPr lang="en-US" dirty="0" smtClean="0"/>
          </a:p>
          <a:p>
            <a:pPr marL="0" indent="0">
              <a:buNone/>
            </a:pPr>
            <a:endParaRPr lang="en-US" dirty="0"/>
          </a:p>
          <a:p>
            <a:r>
              <a:rPr lang="en-US" dirty="0" smtClean="0"/>
              <a:t>For example, if                                         ,</a:t>
            </a:r>
          </a:p>
          <a:p>
            <a:endParaRPr lang="en-US" dirty="0"/>
          </a:p>
          <a:p>
            <a:endParaRPr lang="en-US" dirty="0" smtClean="0"/>
          </a:p>
          <a:p>
            <a:endParaRPr lang="en-US" dirty="0"/>
          </a:p>
          <a:p>
            <a:pPr marL="0" indent="0">
              <a:buNone/>
            </a:pPr>
            <a:r>
              <a:rPr lang="en-US" dirty="0" smtClean="0"/>
              <a:t>		then  </a:t>
            </a:r>
            <a:endParaRPr lang="en-US" dirty="0" smtClean="0"/>
          </a:p>
        </p:txBody>
      </p:sp>
      <p:sp>
        <p:nvSpPr>
          <p:cNvPr id="4" name="Footer Placeholder 3"/>
          <p:cNvSpPr>
            <a:spLocks noGrp="1"/>
          </p:cNvSpPr>
          <p:nvPr>
            <p:ph type="ftr" sz="quarter" idx="11"/>
          </p:nvPr>
        </p:nvSpPr>
        <p:spPr/>
        <p:txBody>
          <a:bodyPr/>
          <a:lstStyle/>
          <a:p>
            <a:r>
              <a:rPr lang="en-CA" smtClean="0"/>
              <a:t>Scalar multiplication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73508706"/>
              </p:ext>
            </p:extLst>
          </p:nvPr>
        </p:nvGraphicFramePr>
        <p:xfrm>
          <a:off x="2754312" y="2362200"/>
          <a:ext cx="2427288" cy="2062162"/>
        </p:xfrm>
        <a:graphic>
          <a:graphicData uri="http://schemas.openxmlformats.org/presentationml/2006/ole">
            <mc:AlternateContent xmlns:mc="http://schemas.openxmlformats.org/markup-compatibility/2006">
              <mc:Choice xmlns:v="urn:schemas-microsoft-com:vml" Requires="v">
                <p:oleObj spid="_x0000_s144398" name="Equation" r:id="rId6" imgW="1803240" imgH="1879560" progId="Equation.DSMT4">
                  <p:embed/>
                </p:oleObj>
              </mc:Choice>
              <mc:Fallback>
                <p:oleObj name="Equation" r:id="rId6" imgW="1803240" imgH="1879560" progId="Equation.DSMT4">
                  <p:embed/>
                  <p:pic>
                    <p:nvPicPr>
                      <p:cNvPr id="0" name=""/>
                      <p:cNvPicPr>
                        <a:picLocks noChangeAspect="1" noChangeArrowheads="1"/>
                      </p:cNvPicPr>
                      <p:nvPr/>
                    </p:nvPicPr>
                    <p:blipFill>
                      <a:blip r:embed="rId7"/>
                      <a:srcRect/>
                      <a:stretch>
                        <a:fillRect/>
                      </a:stretch>
                    </p:blipFill>
                    <p:spPr bwMode="auto">
                      <a:xfrm>
                        <a:off x="2754312" y="2362200"/>
                        <a:ext cx="2427288"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31771211"/>
              </p:ext>
            </p:extLst>
          </p:nvPr>
        </p:nvGraphicFramePr>
        <p:xfrm>
          <a:off x="2993572" y="3962400"/>
          <a:ext cx="4614862" cy="2062162"/>
        </p:xfrm>
        <a:graphic>
          <a:graphicData uri="http://schemas.openxmlformats.org/presentationml/2006/ole">
            <mc:AlternateContent xmlns:mc="http://schemas.openxmlformats.org/markup-compatibility/2006">
              <mc:Choice xmlns:v="urn:schemas-microsoft-com:vml" Requires="v">
                <p:oleObj spid="_x0000_s144399" name="Equation" r:id="rId8" imgW="3429000" imgH="1879560" progId="Equation.DSMT4">
                  <p:embed/>
                </p:oleObj>
              </mc:Choice>
              <mc:Fallback>
                <p:oleObj name="Equation" r:id="rId8" imgW="3429000" imgH="1879560" progId="Equation.DSMT4">
                  <p:embed/>
                  <p:pic>
                    <p:nvPicPr>
                      <p:cNvPr id="0" name=""/>
                      <p:cNvPicPr>
                        <a:picLocks noChangeAspect="1" noChangeArrowheads="1"/>
                      </p:cNvPicPr>
                      <p:nvPr/>
                    </p:nvPicPr>
                    <p:blipFill>
                      <a:blip r:embed="rId9"/>
                      <a:srcRect/>
                      <a:stretch>
                        <a:fillRect/>
                      </a:stretch>
                    </p:blipFill>
                    <p:spPr bwMode="auto">
                      <a:xfrm>
                        <a:off x="2993572" y="3962400"/>
                        <a:ext cx="4614862"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58196473"/>
      </p:ext>
    </p:extLst>
  </p:cSld>
  <p:clrMapOvr>
    <a:masterClrMapping/>
  </p:clrMapOvr>
  <mc:AlternateContent xmlns:mc="http://schemas.openxmlformats.org/markup-compatibility/2006">
    <mc:Choice xmlns:p14="http://schemas.microsoft.com/office/powerpoint/2010/main" Requires="p14">
      <p:transition spd="slow" p14:dur="2000" advTm="34120"/>
    </mc:Choice>
    <mc:Fallback>
      <p:transition spd="slow" advTm="34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scalar </a:t>
            </a:r>
            <a:r>
              <a:rPr lang="en-US" dirty="0"/>
              <a:t>multiplication</a:t>
            </a:r>
            <a:endParaRPr lang="en-CA" dirty="0"/>
          </a:p>
        </p:txBody>
      </p:sp>
      <p:sp>
        <p:nvSpPr>
          <p:cNvPr id="3" name="Content Placeholder 2"/>
          <p:cNvSpPr>
            <a:spLocks noGrp="1"/>
          </p:cNvSpPr>
          <p:nvPr>
            <p:ph idx="1"/>
          </p:nvPr>
        </p:nvSpPr>
        <p:spPr/>
        <p:txBody>
          <a:bodyPr/>
          <a:lstStyle/>
          <a:p>
            <a:r>
              <a:rPr lang="en-US" dirty="0" smtClean="0"/>
              <a:t>Note that if               ,  then it is  still true that</a:t>
            </a:r>
            <a:endParaRPr lang="en-US" dirty="0" smtClean="0"/>
          </a:p>
          <a:p>
            <a:pPr marL="0" indent="0" algn="ctr">
              <a:buNone/>
            </a:pPr>
            <a:r>
              <a:rPr lang="en-US" dirty="0" smtClean="0"/>
              <a:t>and</a:t>
            </a:r>
          </a:p>
          <a:p>
            <a:pPr marL="0" indent="0" algn="ctr">
              <a:buNone/>
            </a:pPr>
            <a:endParaRPr lang="en-US" dirty="0"/>
          </a:p>
          <a:p>
            <a:r>
              <a:rPr lang="en-US" dirty="0" smtClean="0"/>
              <a:t>Multiplying </a:t>
            </a:r>
            <a:r>
              <a:rPr lang="en-US" b="1" dirty="0" smtClean="0"/>
              <a:t>v</a:t>
            </a:r>
            <a:r>
              <a:rPr lang="en-US" dirty="0" smtClean="0"/>
              <a:t> by –1 simply negates the entries,</a:t>
            </a:r>
          </a:p>
          <a:p>
            <a:pPr marL="0" indent="0">
              <a:buNone/>
            </a:pPr>
            <a:r>
              <a:rPr lang="en-US" dirty="0"/>
              <a:t>	</a:t>
            </a:r>
            <a:r>
              <a:rPr lang="en-US" dirty="0" smtClean="0"/>
              <a:t>just like with real vectors </a:t>
            </a:r>
          </a:p>
          <a:p>
            <a:endParaRPr lang="en-US" dirty="0" smtClean="0"/>
          </a:p>
          <a:p>
            <a:endParaRPr lang="en-US" dirty="0"/>
          </a:p>
        </p:txBody>
      </p:sp>
      <p:sp>
        <p:nvSpPr>
          <p:cNvPr id="4" name="Footer Placeholder 3"/>
          <p:cNvSpPr>
            <a:spLocks noGrp="1"/>
          </p:cNvSpPr>
          <p:nvPr>
            <p:ph type="ftr" sz="quarter" idx="11"/>
          </p:nvPr>
        </p:nvSpPr>
        <p:spPr/>
        <p:txBody>
          <a:bodyPr/>
          <a:lstStyle/>
          <a:p>
            <a:r>
              <a:rPr lang="en-CA" smtClean="0"/>
              <a:t>Scalar multiplication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4134079142"/>
              </p:ext>
            </p:extLst>
          </p:nvPr>
        </p:nvGraphicFramePr>
        <p:xfrm>
          <a:off x="3352800" y="2061709"/>
          <a:ext cx="889000" cy="265113"/>
        </p:xfrm>
        <a:graphic>
          <a:graphicData uri="http://schemas.openxmlformats.org/presentationml/2006/ole">
            <mc:AlternateContent xmlns:mc="http://schemas.openxmlformats.org/markup-compatibility/2006">
              <mc:Choice xmlns:v="urn:schemas-microsoft-com:vml" Requires="v">
                <p:oleObj spid="_x0000_s145425" name="Equation" r:id="rId6" imgW="660240" imgH="241200" progId="Equation.DSMT4">
                  <p:embed/>
                </p:oleObj>
              </mc:Choice>
              <mc:Fallback>
                <p:oleObj name="Equation" r:id="rId6" imgW="660240" imgH="241200" progId="Equation.DSMT4">
                  <p:embed/>
                  <p:pic>
                    <p:nvPicPr>
                      <p:cNvPr id="0" name=""/>
                      <p:cNvPicPr>
                        <a:picLocks noChangeAspect="1" noChangeArrowheads="1"/>
                      </p:cNvPicPr>
                      <p:nvPr/>
                    </p:nvPicPr>
                    <p:blipFill>
                      <a:blip r:embed="rId7"/>
                      <a:srcRect/>
                      <a:stretch>
                        <a:fillRect/>
                      </a:stretch>
                    </p:blipFill>
                    <p:spPr bwMode="auto">
                      <a:xfrm>
                        <a:off x="3352800" y="2061709"/>
                        <a:ext cx="88900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590574225"/>
              </p:ext>
            </p:extLst>
          </p:nvPr>
        </p:nvGraphicFramePr>
        <p:xfrm>
          <a:off x="2340428" y="1654630"/>
          <a:ext cx="957262" cy="320675"/>
        </p:xfrm>
        <a:graphic>
          <a:graphicData uri="http://schemas.openxmlformats.org/presentationml/2006/ole">
            <mc:AlternateContent xmlns:mc="http://schemas.openxmlformats.org/markup-compatibility/2006">
              <mc:Choice xmlns:v="urn:schemas-microsoft-com:vml" Requires="v">
                <p:oleObj spid="_x0000_s145426" name="Equation" r:id="rId8" imgW="711000" imgH="291960" progId="Equation.DSMT4">
                  <p:embed/>
                </p:oleObj>
              </mc:Choice>
              <mc:Fallback>
                <p:oleObj name="Equation" r:id="rId8" imgW="711000" imgH="291960" progId="Equation.DSMT4">
                  <p:embed/>
                  <p:pic>
                    <p:nvPicPr>
                      <p:cNvPr id="0" name=""/>
                      <p:cNvPicPr>
                        <a:picLocks noChangeAspect="1" noChangeArrowheads="1"/>
                      </p:cNvPicPr>
                      <p:nvPr/>
                    </p:nvPicPr>
                    <p:blipFill>
                      <a:blip r:embed="rId9"/>
                      <a:srcRect/>
                      <a:stretch>
                        <a:fillRect/>
                      </a:stretch>
                    </p:blipFill>
                    <p:spPr bwMode="auto">
                      <a:xfrm>
                        <a:off x="2340428" y="1654630"/>
                        <a:ext cx="957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502446003"/>
              </p:ext>
            </p:extLst>
          </p:nvPr>
        </p:nvGraphicFramePr>
        <p:xfrm>
          <a:off x="4976812" y="2024744"/>
          <a:ext cx="1042988" cy="363537"/>
        </p:xfrm>
        <a:graphic>
          <a:graphicData uri="http://schemas.openxmlformats.org/presentationml/2006/ole">
            <mc:AlternateContent xmlns:mc="http://schemas.openxmlformats.org/markup-compatibility/2006">
              <mc:Choice xmlns:v="urn:schemas-microsoft-com:vml" Requires="v">
                <p:oleObj spid="_x0000_s145427" name="Equation" r:id="rId10" imgW="774360" imgH="330120" progId="Equation.DSMT4">
                  <p:embed/>
                </p:oleObj>
              </mc:Choice>
              <mc:Fallback>
                <p:oleObj name="Equation" r:id="rId10" imgW="774360" imgH="330120" progId="Equation.DSMT4">
                  <p:embed/>
                  <p:pic>
                    <p:nvPicPr>
                      <p:cNvPr id="0" name=""/>
                      <p:cNvPicPr>
                        <a:picLocks noChangeAspect="1" noChangeArrowheads="1"/>
                      </p:cNvPicPr>
                      <p:nvPr/>
                    </p:nvPicPr>
                    <p:blipFill>
                      <a:blip r:embed="rId11"/>
                      <a:srcRect/>
                      <a:stretch>
                        <a:fillRect/>
                      </a:stretch>
                    </p:blipFill>
                    <p:spPr bwMode="auto">
                      <a:xfrm>
                        <a:off x="4976812" y="2024744"/>
                        <a:ext cx="10429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33636863"/>
      </p:ext>
    </p:extLst>
  </p:cSld>
  <p:clrMapOvr>
    <a:masterClrMapping/>
  </p:clrMapOvr>
  <mc:AlternateContent xmlns:mc="http://schemas.openxmlformats.org/markup-compatibility/2006">
    <mc:Choice xmlns:p14="http://schemas.microsoft.com/office/powerpoint/2010/main" Requires="p14">
      <p:transition spd="slow" p14:dur="2000" advTm="43610"/>
    </mc:Choice>
    <mc:Fallback>
      <p:transition spd="slow" advTm="43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If </a:t>
            </a:r>
            <a:r>
              <a:rPr lang="en-US" i="1" dirty="0" smtClean="0">
                <a:latin typeface="Symbol" panose="05050102010706020507" pitchFamily="18" charset="2"/>
              </a:rPr>
              <a:t>a</a:t>
            </a:r>
            <a:r>
              <a:rPr lang="en-US" dirty="0">
                <a:latin typeface="Times New Roman" panose="02020603050405020304" pitchFamily="18" charset="0"/>
              </a:rPr>
              <a:t> </a:t>
            </a:r>
            <a:r>
              <a:rPr lang="en-US" dirty="0" smtClean="0">
                <a:latin typeface="Times New Roman" panose="02020603050405020304" pitchFamily="18" charset="0"/>
              </a:rPr>
              <a:t>&gt;1</a:t>
            </a:r>
            <a:r>
              <a:rPr lang="en-US" dirty="0" smtClean="0"/>
              <a:t>, we may occasionally say </a:t>
            </a:r>
            <a:r>
              <a:rPr lang="en-US" i="1" dirty="0" smtClean="0">
                <a:latin typeface="Symbol" panose="05050102010706020507" pitchFamily="18" charset="2"/>
              </a:rPr>
              <a:t>a </a:t>
            </a:r>
            <a:r>
              <a:rPr lang="en-US" b="1" dirty="0" smtClean="0">
                <a:latin typeface="Times New Roman" panose="02020603050405020304" pitchFamily="18" charset="0"/>
              </a:rPr>
              <a:t>v</a:t>
            </a:r>
            <a:r>
              <a:rPr lang="en-US" dirty="0" smtClean="0"/>
              <a:t> </a:t>
            </a:r>
            <a:r>
              <a:rPr lang="en-US" i="1" dirty="0" smtClean="0"/>
              <a:t>amplifies </a:t>
            </a:r>
            <a:r>
              <a:rPr lang="en-US" dirty="0" smtClean="0"/>
              <a:t>the vector </a:t>
            </a:r>
            <a:r>
              <a:rPr lang="en-US" b="1" dirty="0" smtClean="0">
                <a:latin typeface="Times New Roman" panose="02020603050405020304" pitchFamily="18" charset="0"/>
              </a:rPr>
              <a:t>v</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Scalar multiplication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pic>
        <p:nvPicPr>
          <p:cNvPr id="141320" name="Picture 8" descr="C:\Users\Douglas\Desktop\v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438400"/>
            <a:ext cx="3355854" cy="3310134"/>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5806429"/>
      </p:ext>
    </p:extLst>
  </p:cSld>
  <p:clrMapOvr>
    <a:masterClrMapping/>
  </p:clrMapOvr>
  <mc:AlternateContent xmlns:mc="http://schemas.openxmlformats.org/markup-compatibility/2006">
    <mc:Choice xmlns:p14="http://schemas.microsoft.com/office/powerpoint/2010/main" Requires="p14">
      <p:transition spd="slow" p14:dur="2000" advTm="35969"/>
    </mc:Choice>
    <mc:Fallback>
      <p:transition spd="slow" advTm="35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9|12.7"/>
</p:tagLst>
</file>

<file path=ppt/tags/tag2.xml><?xml version="1.0" encoding="utf-8"?>
<p:tagLst xmlns:a="http://schemas.openxmlformats.org/drawingml/2006/main" xmlns:r="http://schemas.openxmlformats.org/officeDocument/2006/relationships" xmlns:p="http://schemas.openxmlformats.org/presentationml/2006/main">
  <p:tag name="TIMING" val="|16.3"/>
</p:tagLst>
</file>

<file path=ppt/tags/tag3.xml><?xml version="1.0" encoding="utf-8"?>
<p:tagLst xmlns:a="http://schemas.openxmlformats.org/drawingml/2006/main" xmlns:r="http://schemas.openxmlformats.org/officeDocument/2006/relationships" xmlns:p="http://schemas.openxmlformats.org/presentationml/2006/main">
  <p:tag name="TIMING" val="|24.1|23.4"/>
</p:tagLst>
</file>

<file path=ppt/tags/tag4.xml><?xml version="1.0" encoding="utf-8"?>
<p:tagLst xmlns:a="http://schemas.openxmlformats.org/drawingml/2006/main" xmlns:r="http://schemas.openxmlformats.org/officeDocument/2006/relationships" xmlns:p="http://schemas.openxmlformats.org/presentationml/2006/main">
  <p:tag name="TIMING" val="|11.2|6.2"/>
</p:tagLst>
</file>

<file path=ppt/tags/tag5.xml><?xml version="1.0" encoding="utf-8"?>
<p:tagLst xmlns:a="http://schemas.openxmlformats.org/drawingml/2006/main" xmlns:r="http://schemas.openxmlformats.org/officeDocument/2006/relationships" xmlns:p="http://schemas.openxmlformats.org/presentationml/2006/main">
  <p:tag name="TIMING" val="|33.7"/>
</p:tagLst>
</file>

<file path=ppt/tags/tag6.xml><?xml version="1.0" encoding="utf-8"?>
<p:tagLst xmlns:a="http://schemas.openxmlformats.org/drawingml/2006/main" xmlns:r="http://schemas.openxmlformats.org/officeDocument/2006/relationships" xmlns:p="http://schemas.openxmlformats.org/presentationml/2006/main">
  <p:tag name="TIMING" val="|8.9|22.8|10|15.3|9.4"/>
</p:tagLst>
</file>

<file path=ppt/tags/tag7.xml><?xml version="1.0" encoding="utf-8"?>
<p:tagLst xmlns:a="http://schemas.openxmlformats.org/drawingml/2006/main" xmlns:r="http://schemas.openxmlformats.org/officeDocument/2006/relationships" xmlns:p="http://schemas.openxmlformats.org/presentationml/2006/main">
  <p:tag name="TIMING" val="|33"/>
</p:tagLst>
</file>

<file path=ppt/tags/tag8.xml><?xml version="1.0" encoding="utf-8"?>
<p:tagLst xmlns:a="http://schemas.openxmlformats.org/drawingml/2006/main" xmlns:r="http://schemas.openxmlformats.org/officeDocument/2006/relationships" xmlns:p="http://schemas.openxmlformats.org/presentationml/2006/main">
  <p:tag name="TIMING" val="|53.1"/>
</p:tagLst>
</file>

<file path=ppt/tags/tag9.xml><?xml version="1.0" encoding="utf-8"?>
<p:tagLst xmlns:a="http://schemas.openxmlformats.org/drawingml/2006/main" xmlns:r="http://schemas.openxmlformats.org/officeDocument/2006/relationships" xmlns:p="http://schemas.openxmlformats.org/presentationml/2006/main">
  <p:tag name="TIMING" val="|24.9|8.5|27.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18196</TotalTime>
  <Words>497</Words>
  <Application>Microsoft Office PowerPoint</Application>
  <PresentationFormat>On-screen Show (4:3)</PresentationFormat>
  <Paragraphs>126</Paragraphs>
  <Slides>17</Slides>
  <Notes>0</Notes>
  <HiddenSlides>0</HiddenSlides>
  <MMClips>17</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Office Theme</vt:lpstr>
      <vt:lpstr>MathType 6.0 Equation</vt:lpstr>
      <vt:lpstr>2.3.1 Scalar multiplication</vt:lpstr>
      <vt:lpstr>Introduction</vt:lpstr>
      <vt:lpstr>Real scalar multiplication</vt:lpstr>
      <vt:lpstr>Real scalar multiplication</vt:lpstr>
      <vt:lpstr>Real scalar multiplication</vt:lpstr>
      <vt:lpstr>Geometric interpretation</vt:lpstr>
      <vt:lpstr>Complex scalar multiplication</vt:lpstr>
      <vt:lpstr>Complex scalar multiplication</vt:lpstr>
      <vt:lpstr>Terminology</vt:lpstr>
      <vt:lpstr>Terminology</vt:lpstr>
      <vt:lpstr>Terminology</vt:lpstr>
      <vt:lpstr>Observations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408</cp:revision>
  <dcterms:created xsi:type="dcterms:W3CDTF">2020-04-30T19:27:29Z</dcterms:created>
  <dcterms:modified xsi:type="dcterms:W3CDTF">2020-09-22T21:19:04Z</dcterms:modified>
</cp:coreProperties>
</file>